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67" r:id="rId3"/>
    <p:sldId id="274" r:id="rId4"/>
    <p:sldId id="275" r:id="rId5"/>
    <p:sldId id="277" r:id="rId6"/>
    <p:sldId id="276" r:id="rId7"/>
    <p:sldId id="272" r:id="rId8"/>
    <p:sldId id="278" r:id="rId9"/>
    <p:sldId id="279" r:id="rId10"/>
    <p:sldId id="265" r:id="rId11"/>
    <p:sldId id="266" r:id="rId12"/>
    <p:sldId id="280" r:id="rId13"/>
    <p:sldId id="273" r:id="rId14"/>
    <p:sldId id="28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1" y="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07:27:24.7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07:27:28.0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2099 24575,'453'0'0,"-413"-1"0,0-1 0,0-3 0,0-1 0,45-13 0,-17 2 0,-14 4 0,65-25 0,-44 9 0,156-67 0,-10-16 0,-131 57 0,-3-4 0,107-94 0,29-46 0,25-35 0,-211 198 0,158-165 0,121-113 0,-107 143 0,-150 129 0,110-60 0,-169 102 0,59-31 0,112-41 0,25 15 0,-149 46 0,1 2 0,58-3 0,179 9 0,-161 5 0,-64 1 0,83 14 0,-81-7 0,-19-4 0,0 1 0,66 22 0,-85-21 0,1-2 0,32 5 0,52 1 0,-102-12 0,27 3 0,61 13 0,-64-9 0,0-2 0,0 0 0,0-3 0,42 0 0,119-4 0,-217 2-1365,-24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07:27:28.3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07:27:28.7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07:27:41.1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07:27:47.0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24575,'848'0'0,"-834"1"0,-1 1 0,0 0 0,0 1 0,0 1 0,0 0 0,0 1 0,-1 0 0,0 1 0,0 1 0,0 0 0,-1 0 0,0 2 0,12 10 0,-12-7 0,0 1 0,-1 0 0,0 0 0,-1 1 0,-1 0 0,12 24 0,0 1 0,48 106 0,-42-85 0,-7-13 0,16 62 0,-6-19 0,24 34 0,-26-66 0,-17-36 0,19 27 0,-13-23 0,75 113 0,6 10 0,-52-76 0,3-2 0,97 110 0,-81-119 0,-30-32 0,-1-1 0,43 27 0,-36-27 0,30 27 0,-12-8 0,17 10 0,81 61 0,-82-63 0,-42-30 0,0-3 0,55 31 0,9 4 0,-71-41 0,0-1 0,0-2 0,49 19 0,-26-18 0,0-3 0,1-3 0,1-1 0,49-1 0,345-15 0,-387 1 0,68-18 0,53-26 0,-127 35 0,122-51 0,-114 41 0,78-22 0,-88 37 0,0 2 0,1 3 0,93 2 0,301 6 0,-261-3 0,-169 1 0,0 1 0,0 1 0,-1 0 0,1 1 0,0 0 0,-1 1 0,20 10 0,-10-5-170,0-1-1,0-1 0,1-1 1,0-2-1,0 0 0,0-2 1,28-1-1,-34-1-6655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07:27:48.6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20:30:42.4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9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2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38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9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05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30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9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3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6CA4F-5B8D-44D0-A33F-CFDBFB67E73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7AE32-4B7B-4C7D-9789-C21AEE5EF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82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8.xml"/><Relationship Id="rId7" Type="http://schemas.openxmlformats.org/officeDocument/2006/relationships/image" Target="../media/image3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35.png"/><Relationship Id="rId9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1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customXml" Target="../ink/ink3.xml"/><Relationship Id="rId17" Type="http://schemas.openxmlformats.org/officeDocument/2006/relationships/customXml" Target="../ink/ink7.xml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customXml" Target="../ink/ink6.xml"/><Relationship Id="rId10" Type="http://schemas.openxmlformats.org/officeDocument/2006/relationships/customXml" Target="../ink/ink2.xml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37A2-D7E8-31B1-157C-C410B7E2A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111" y="3120759"/>
            <a:ext cx="10299846" cy="2338611"/>
          </a:xfrm>
        </p:spPr>
        <p:txBody>
          <a:bodyPr>
            <a:normAutofit/>
          </a:bodyPr>
          <a:lstStyle/>
          <a:p>
            <a:pPr algn="l"/>
            <a:r>
              <a:rPr lang="en-IE" sz="4400" u="sng" dirty="0">
                <a:solidFill>
                  <a:srgbClr val="FFFFFF"/>
                </a:solidFill>
                <a:latin typeface="Arial Rounded MT Bold" panose="020F0704030504030204" pitchFamily="34" charset="0"/>
              </a:rPr>
              <a:t>(Serverless Technologies)</a:t>
            </a:r>
            <a:br>
              <a:rPr lang="en-IE" sz="4400" u="sng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br>
              <a:rPr lang="en-IE" sz="2800" u="sng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IE" sz="2800" u="sng" dirty="0">
                <a:solidFill>
                  <a:srgbClr val="FFFFFF"/>
                </a:solidFill>
                <a:latin typeface="Arial Rounded MT Bold" panose="020F0704030504030204" pitchFamily="34" charset="0"/>
              </a:rPr>
              <a:t>( </a:t>
            </a:r>
            <a:r>
              <a:rPr lang="en-IE" sz="2800" u="sng" dirty="0" err="1">
                <a:solidFill>
                  <a:srgbClr val="FFFFFF"/>
                </a:solidFill>
                <a:latin typeface="Arial Rounded MT Bold" panose="020F0704030504030204" pitchFamily="34" charset="0"/>
              </a:rPr>
              <a:t>Msc</a:t>
            </a:r>
            <a:r>
              <a:rPr lang="en-IE" sz="2800" u="sng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DevOps - Research Project)</a:t>
            </a:r>
            <a:endParaRPr lang="en-US" sz="4000" i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0F53E-F2B5-4FF7-FE91-6AE0DF1FD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5295" y="5769569"/>
            <a:ext cx="2701905" cy="586781"/>
          </a:xfrm>
        </p:spPr>
        <p:txBody>
          <a:bodyPr>
            <a:normAutofit/>
          </a:bodyPr>
          <a:lstStyle/>
          <a:p>
            <a:pPr algn="l"/>
            <a:r>
              <a:rPr lang="en-IE" sz="2800" b="1" dirty="0">
                <a:solidFill>
                  <a:srgbClr val="FFC000"/>
                </a:solidFill>
                <a:latin typeface="Arial Black" panose="020B0A04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- </a:t>
            </a:r>
            <a:r>
              <a:rPr lang="en-IE" sz="2800" b="1" dirty="0" err="1">
                <a:solidFill>
                  <a:srgbClr val="FFC000"/>
                </a:solidFill>
                <a:latin typeface="Arial Black" panose="020B0A04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Ainul</a:t>
            </a:r>
            <a:r>
              <a:rPr lang="en-IE" sz="2800" b="1" dirty="0">
                <a:solidFill>
                  <a:srgbClr val="FFC000"/>
                </a:solidFill>
                <a:latin typeface="Arial Black" panose="020B0A04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Habib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470AE3-BB19-D91A-C294-BF15574B89B0}"/>
              </a:ext>
            </a:extLst>
          </p:cNvPr>
          <p:cNvSpPr txBox="1">
            <a:spLocks/>
          </p:cNvSpPr>
          <p:nvPr/>
        </p:nvSpPr>
        <p:spPr>
          <a:xfrm>
            <a:off x="1081168" y="188779"/>
            <a:ext cx="10299846" cy="12098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b="1" u="sng" dirty="0">
                <a:solidFill>
                  <a:srgbClr val="FFFFFF"/>
                </a:solidFill>
                <a:latin typeface="Arial Rounded MT Bold" panose="020F0704030504030204" pitchFamily="34" charset="0"/>
              </a:rPr>
              <a:t>Knative VS Azure Function</a:t>
            </a:r>
            <a:endParaRPr lang="en-US" sz="4000" i="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0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E721FF-522B-7FE2-720D-D6AF04CC8265}"/>
              </a:ext>
            </a:extLst>
          </p:cNvPr>
          <p:cNvSpPr txBox="1"/>
          <p:nvPr/>
        </p:nvSpPr>
        <p:spPr>
          <a:xfrm>
            <a:off x="43543" y="43542"/>
            <a:ext cx="12034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latin typeface="Arial Rounded MT Bold" panose="020F0704030504030204" pitchFamily="34" charset="0"/>
              </a:rPr>
              <a:t>Knative:  Metrics, Grafana View,   ( Autoscaling )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785244-E7CC-B353-A887-E84495E34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3730"/>
            <a:ext cx="7557426" cy="6190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06E96-5B1C-5FB0-5603-CB747FE91394}"/>
              </a:ext>
            </a:extLst>
          </p:cNvPr>
          <p:cNvSpPr txBox="1"/>
          <p:nvPr/>
        </p:nvSpPr>
        <p:spPr>
          <a:xfrm>
            <a:off x="7605870" y="884122"/>
            <a:ext cx="4586130" cy="36933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/>
              <a:t>The Autoscaling is set for Request Per Seconds, with threshold value of 200 RPS (or TPS).</a:t>
            </a:r>
          </a:p>
          <a:p>
            <a:r>
              <a:rPr lang="en-IE" dirty="0"/>
              <a:t>But Functions will go in a PANIC state when RPS is 70% of threshold (140)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Functions PANIC state is visible Grafana view marked as RED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/>
              <a:t>Autoscaler</a:t>
            </a:r>
            <a:r>
              <a:rPr lang="en-IE" dirty="0"/>
              <a:t> will now request 2 PODs per functions to handle the load.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Knative Serving uses Kubernetes API to Scales the PODs to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5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F6D423-D064-5803-2D21-EFD662082A7B}"/>
              </a:ext>
            </a:extLst>
          </p:cNvPr>
          <p:cNvSpPr txBox="1"/>
          <p:nvPr/>
        </p:nvSpPr>
        <p:spPr>
          <a:xfrm>
            <a:off x="43543" y="43542"/>
            <a:ext cx="12034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latin typeface="Arial Rounded MT Bold" panose="020F0704030504030204" pitchFamily="34" charset="0"/>
              </a:rPr>
              <a:t>Knative: 													Back to Normal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09D1B29-34B2-CBBF-B202-19E554E5D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726879"/>
              </p:ext>
            </p:extLst>
          </p:nvPr>
        </p:nvGraphicFramePr>
        <p:xfrm>
          <a:off x="164816" y="782237"/>
          <a:ext cx="8102781" cy="57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041857" imgH="3564313" progId="AcroExch.Document.11">
                  <p:embed/>
                </p:oleObj>
              </mc:Choice>
              <mc:Fallback>
                <p:oleObj name="Acrobat Document" r:id="rId2" imgW="5041857" imgH="3564313" progId="AcroExch.Document.11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09D1B29-34B2-CBBF-B202-19E554E5D6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816" y="782237"/>
                        <a:ext cx="8102781" cy="572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EE75E9-9A2F-ACFA-F00E-DAEC03C1B420}"/>
              </a:ext>
            </a:extLst>
          </p:cNvPr>
          <p:cNvSpPr txBox="1"/>
          <p:nvPr/>
        </p:nvSpPr>
        <p:spPr>
          <a:xfrm>
            <a:off x="7303087" y="1230353"/>
            <a:ext cx="4888913" cy="2585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/>
              <a:t>The traffic is normalized below threshold, </a:t>
            </a:r>
            <a:r>
              <a:rPr lang="en-IE" dirty="0" err="1"/>
              <a:t>Autoscaler</a:t>
            </a:r>
            <a:r>
              <a:rPr lang="en-IE" dirty="0"/>
              <a:t> will request the Knative Serving to reduce the desired pod to default .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Desired functional instances is reduced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The requested POD is reduced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POD’s are NOT in Panic State anymore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7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D992C0-9753-7B83-FD7C-EFA7E63D2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658" y="229307"/>
            <a:ext cx="11208775" cy="670124"/>
          </a:xfrm>
        </p:spPr>
        <p:txBody>
          <a:bodyPr>
            <a:normAutofit fontScale="90000"/>
          </a:bodyPr>
          <a:lstStyle/>
          <a:p>
            <a:pPr algn="l"/>
            <a:r>
              <a:rPr lang="en-IE" b="1" dirty="0">
                <a:latin typeface="Arial Rounded MT Bold" panose="020F0704030504030204" pitchFamily="34" charset="0"/>
              </a:rPr>
              <a:t>Cost Analysis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BB3363-A80C-CA92-7D8D-631A02DCE4DC}"/>
              </a:ext>
            </a:extLst>
          </p:cNvPr>
          <p:cNvSpPr txBox="1"/>
          <p:nvPr/>
        </p:nvSpPr>
        <p:spPr>
          <a:xfrm>
            <a:off x="1319283" y="2355191"/>
            <a:ext cx="2474672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Fixed Number of Nodes</a:t>
            </a:r>
          </a:p>
          <a:p>
            <a:r>
              <a:rPr lang="en-I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Fixed Resources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3C136F-617E-EF80-DDD8-6CD3BCBBDEAF}"/>
              </a:ext>
            </a:extLst>
          </p:cNvPr>
          <p:cNvCxnSpPr>
            <a:cxnSpLocks/>
            <a:stCxn id="13" idx="3"/>
            <a:endCxn id="54" idx="2"/>
          </p:cNvCxnSpPr>
          <p:nvPr/>
        </p:nvCxnSpPr>
        <p:spPr>
          <a:xfrm>
            <a:off x="1885044" y="4280572"/>
            <a:ext cx="3129872" cy="15847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52C5214-6CC9-1709-A361-F917BB58E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6" t="-4384" r="17780" b="4384"/>
          <a:stretch/>
        </p:blipFill>
        <p:spPr>
          <a:xfrm>
            <a:off x="487625" y="1034133"/>
            <a:ext cx="2952000" cy="1222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C56C1-1213-D14E-EA84-D0BD68F67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9" t="17978" r="14649" b="26672"/>
          <a:stretch/>
        </p:blipFill>
        <p:spPr>
          <a:xfrm>
            <a:off x="487625" y="5424989"/>
            <a:ext cx="1192655" cy="6230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1B14A2-113E-2566-1A47-36D627DABA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26" t="6596" r="4496" b="15049"/>
          <a:stretch/>
        </p:blipFill>
        <p:spPr>
          <a:xfrm>
            <a:off x="596395" y="3955220"/>
            <a:ext cx="1288649" cy="650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477B75-2497-C4B3-7032-9A509371C91A}"/>
              </a:ext>
            </a:extLst>
          </p:cNvPr>
          <p:cNvSpPr txBox="1"/>
          <p:nvPr/>
        </p:nvSpPr>
        <p:spPr>
          <a:xfrm>
            <a:off x="430192" y="4681360"/>
            <a:ext cx="265066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Zero Traffic Volume 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C12FB-8E5F-D815-0042-95A2881F369B}"/>
              </a:ext>
            </a:extLst>
          </p:cNvPr>
          <p:cNvSpPr txBox="1"/>
          <p:nvPr/>
        </p:nvSpPr>
        <p:spPr>
          <a:xfrm>
            <a:off x="354946" y="6108545"/>
            <a:ext cx="265066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HIGH Traffic Volume</a:t>
            </a:r>
            <a:r>
              <a:rPr lang="en-I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Kubernetes- Installing and verifying a Multinode Kubernetes Cluster on  Ubuntu- Step by Step">
            <a:extLst>
              <a:ext uri="{FF2B5EF4-FFF2-40B4-BE49-F238E27FC236}">
                <a16:creationId xmlns:a16="http://schemas.microsoft.com/office/drawing/2014/main" id="{0C3D7144-F728-F9A0-136F-BB4633232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2"/>
          <a:stretch/>
        </p:blipFill>
        <p:spPr bwMode="auto">
          <a:xfrm>
            <a:off x="3821163" y="1034133"/>
            <a:ext cx="1048114" cy="102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ubernetes- Installing and verifying a Multinode Kubernetes Cluster on  Ubuntu- Step by Step">
            <a:extLst>
              <a:ext uri="{FF2B5EF4-FFF2-40B4-BE49-F238E27FC236}">
                <a16:creationId xmlns:a16="http://schemas.microsoft.com/office/drawing/2014/main" id="{2022E965-8357-21AC-9FBB-8AB4413FC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2"/>
          <a:stretch/>
        </p:blipFill>
        <p:spPr bwMode="auto">
          <a:xfrm>
            <a:off x="3832569" y="2168421"/>
            <a:ext cx="1048114" cy="102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8407AE-6B65-E66E-8731-D9103F87F48E}"/>
              </a:ext>
            </a:extLst>
          </p:cNvPr>
          <p:cNvSpPr txBox="1"/>
          <p:nvPr/>
        </p:nvSpPr>
        <p:spPr>
          <a:xfrm>
            <a:off x="5072535" y="2334469"/>
            <a:ext cx="3721829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Knative Services and POD will be always running</a:t>
            </a:r>
            <a:r>
              <a:rPr lang="en-IE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   (~ 15 Pods)</a:t>
            </a:r>
            <a:endParaRPr lang="en-US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0E33F24A-96CB-6C0F-F4BA-C7E0C28A41FA}"/>
              </a:ext>
            </a:extLst>
          </p:cNvPr>
          <p:cNvSpPr/>
          <p:nvPr/>
        </p:nvSpPr>
        <p:spPr>
          <a:xfrm>
            <a:off x="6770284" y="1698125"/>
            <a:ext cx="611541" cy="534371"/>
          </a:xfrm>
          <a:prstGeom prst="cube">
            <a:avLst/>
          </a:prstGeom>
          <a:solidFill>
            <a:schemeClr val="accent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0752A40-17D5-412C-A649-935B6EF604F0}"/>
              </a:ext>
            </a:extLst>
          </p:cNvPr>
          <p:cNvSpPr/>
          <p:nvPr/>
        </p:nvSpPr>
        <p:spPr>
          <a:xfrm>
            <a:off x="7475193" y="1687868"/>
            <a:ext cx="611541" cy="534371"/>
          </a:xfrm>
          <a:prstGeom prst="cube">
            <a:avLst/>
          </a:prstGeom>
          <a:solidFill>
            <a:schemeClr val="accent1"/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pu - Free computer icons">
            <a:extLst>
              <a:ext uri="{FF2B5EF4-FFF2-40B4-BE49-F238E27FC236}">
                <a16:creationId xmlns:a16="http://schemas.microsoft.com/office/drawing/2014/main" id="{F730F45F-492B-CA00-488D-BFA16856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115" y="1722330"/>
            <a:ext cx="815325" cy="81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m - Free computer icons">
            <a:extLst>
              <a:ext uri="{FF2B5EF4-FFF2-40B4-BE49-F238E27FC236}">
                <a16:creationId xmlns:a16="http://schemas.microsoft.com/office/drawing/2014/main" id="{69D7D966-53C7-8DCC-BBAC-78F587A92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175" y="1893499"/>
            <a:ext cx="571655" cy="57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165A7F-1020-6ABA-6747-E63EACB018F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794364" y="2191775"/>
            <a:ext cx="1416979" cy="465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37879F8-D819-D5B8-3092-AAE6B35FB2FE}"/>
              </a:ext>
            </a:extLst>
          </p:cNvPr>
          <p:cNvSpPr txBox="1"/>
          <p:nvPr/>
        </p:nvSpPr>
        <p:spPr>
          <a:xfrm rot="20549948">
            <a:off x="8945613" y="1737990"/>
            <a:ext cx="133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Addition Costing</a:t>
            </a:r>
            <a:endParaRPr lang="en-US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941B5AEE-B9B0-8F3B-5143-F22CF6D1AA35}"/>
              </a:ext>
            </a:extLst>
          </p:cNvPr>
          <p:cNvSpPr/>
          <p:nvPr/>
        </p:nvSpPr>
        <p:spPr>
          <a:xfrm>
            <a:off x="5192280" y="1752453"/>
            <a:ext cx="611541" cy="534371"/>
          </a:xfrm>
          <a:prstGeom prst="cub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DA1B41CD-1F35-9F24-92B6-35C741C1F928}"/>
              </a:ext>
            </a:extLst>
          </p:cNvPr>
          <p:cNvSpPr/>
          <p:nvPr/>
        </p:nvSpPr>
        <p:spPr>
          <a:xfrm>
            <a:off x="5611188" y="1463759"/>
            <a:ext cx="611541" cy="534371"/>
          </a:xfrm>
          <a:prstGeom prst="cub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CFC4EF1B-D860-6813-54D4-13ACD5B553CA}"/>
              </a:ext>
            </a:extLst>
          </p:cNvPr>
          <p:cNvSpPr/>
          <p:nvPr/>
        </p:nvSpPr>
        <p:spPr>
          <a:xfrm>
            <a:off x="8165414" y="1687868"/>
            <a:ext cx="611541" cy="534371"/>
          </a:xfrm>
          <a:prstGeom prst="cube">
            <a:avLst/>
          </a:prstGeom>
          <a:solidFill>
            <a:schemeClr val="accent1"/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FA886A34-FA5B-4F7F-891A-F57E65FACACB}"/>
              </a:ext>
            </a:extLst>
          </p:cNvPr>
          <p:cNvSpPr/>
          <p:nvPr/>
        </p:nvSpPr>
        <p:spPr>
          <a:xfrm>
            <a:off x="5029997" y="3946980"/>
            <a:ext cx="611541" cy="534371"/>
          </a:xfrm>
          <a:prstGeom prst="cube">
            <a:avLst/>
          </a:prstGeom>
          <a:solidFill>
            <a:schemeClr val="accent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59827E6B-CBAB-A223-6561-CE837EFC2826}"/>
              </a:ext>
            </a:extLst>
          </p:cNvPr>
          <p:cNvSpPr/>
          <p:nvPr/>
        </p:nvSpPr>
        <p:spPr>
          <a:xfrm>
            <a:off x="5734906" y="3936723"/>
            <a:ext cx="611541" cy="534371"/>
          </a:xfrm>
          <a:prstGeom prst="cube">
            <a:avLst/>
          </a:prstGeom>
          <a:solidFill>
            <a:schemeClr val="accent1"/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6FBD657B-0BAC-38A4-E242-67BF393D4D9B}"/>
              </a:ext>
            </a:extLst>
          </p:cNvPr>
          <p:cNvSpPr/>
          <p:nvPr/>
        </p:nvSpPr>
        <p:spPr>
          <a:xfrm>
            <a:off x="6496838" y="3890355"/>
            <a:ext cx="611541" cy="534371"/>
          </a:xfrm>
          <a:prstGeom prst="cube">
            <a:avLst/>
          </a:prstGeom>
          <a:solidFill>
            <a:schemeClr val="accent1"/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Summing Junction 53">
            <a:extLst>
              <a:ext uri="{FF2B5EF4-FFF2-40B4-BE49-F238E27FC236}">
                <a16:creationId xmlns:a16="http://schemas.microsoft.com/office/drawing/2014/main" id="{7CD867D9-6649-4E4E-2C48-C51D2262158B}"/>
              </a:ext>
            </a:extLst>
          </p:cNvPr>
          <p:cNvSpPr/>
          <p:nvPr/>
        </p:nvSpPr>
        <p:spPr>
          <a:xfrm>
            <a:off x="5014916" y="3996778"/>
            <a:ext cx="673306" cy="599282"/>
          </a:xfrm>
          <a:prstGeom prst="flowChartSummingJunct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Summing Junction 54">
            <a:extLst>
              <a:ext uri="{FF2B5EF4-FFF2-40B4-BE49-F238E27FC236}">
                <a16:creationId xmlns:a16="http://schemas.microsoft.com/office/drawing/2014/main" id="{82101DA0-F956-32CE-C48D-2D8DC6B9CE1F}"/>
              </a:ext>
            </a:extLst>
          </p:cNvPr>
          <p:cNvSpPr/>
          <p:nvPr/>
        </p:nvSpPr>
        <p:spPr>
          <a:xfrm>
            <a:off x="5809606" y="3931741"/>
            <a:ext cx="673306" cy="599282"/>
          </a:xfrm>
          <a:prstGeom prst="flowChartSummingJunct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Summing Junction 55">
            <a:extLst>
              <a:ext uri="{FF2B5EF4-FFF2-40B4-BE49-F238E27FC236}">
                <a16:creationId xmlns:a16="http://schemas.microsoft.com/office/drawing/2014/main" id="{99F1D457-F217-AE24-D705-A38977C2CA4C}"/>
              </a:ext>
            </a:extLst>
          </p:cNvPr>
          <p:cNvSpPr/>
          <p:nvPr/>
        </p:nvSpPr>
        <p:spPr>
          <a:xfrm>
            <a:off x="6613856" y="3921332"/>
            <a:ext cx="673306" cy="599282"/>
          </a:xfrm>
          <a:prstGeom prst="flowChartSummingJunct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ECBFCE-D134-D8DB-EDD3-A3F0D507C632}"/>
              </a:ext>
            </a:extLst>
          </p:cNvPr>
          <p:cNvSpPr txBox="1"/>
          <p:nvPr/>
        </p:nvSpPr>
        <p:spPr>
          <a:xfrm>
            <a:off x="5029997" y="4653107"/>
            <a:ext cx="2873833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Application PODs Scaled to Zero</a:t>
            </a:r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DDFF8C-E2D2-9503-84F3-5157F46108FE}"/>
              </a:ext>
            </a:extLst>
          </p:cNvPr>
          <p:cNvCxnSpPr>
            <a:cxnSpLocks/>
          </p:cNvCxnSpPr>
          <p:nvPr/>
        </p:nvCxnSpPr>
        <p:spPr>
          <a:xfrm>
            <a:off x="1681168" y="5810213"/>
            <a:ext cx="2943250" cy="13654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Cube 62">
            <a:extLst>
              <a:ext uri="{FF2B5EF4-FFF2-40B4-BE49-F238E27FC236}">
                <a16:creationId xmlns:a16="http://schemas.microsoft.com/office/drawing/2014/main" id="{79D4061D-7430-EEDE-F781-3F902816E89A}"/>
              </a:ext>
            </a:extLst>
          </p:cNvPr>
          <p:cNvSpPr/>
          <p:nvPr/>
        </p:nvSpPr>
        <p:spPr>
          <a:xfrm>
            <a:off x="4752379" y="5513622"/>
            <a:ext cx="611541" cy="534371"/>
          </a:xfrm>
          <a:prstGeom prst="cube">
            <a:avLst/>
          </a:prstGeom>
          <a:solidFill>
            <a:schemeClr val="accent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Cube 1023">
            <a:extLst>
              <a:ext uri="{FF2B5EF4-FFF2-40B4-BE49-F238E27FC236}">
                <a16:creationId xmlns:a16="http://schemas.microsoft.com/office/drawing/2014/main" id="{30F22DF7-AFB4-B218-20CC-CB6DE82FD240}"/>
              </a:ext>
            </a:extLst>
          </p:cNvPr>
          <p:cNvSpPr/>
          <p:nvPr/>
        </p:nvSpPr>
        <p:spPr>
          <a:xfrm>
            <a:off x="5457288" y="5503365"/>
            <a:ext cx="611541" cy="534371"/>
          </a:xfrm>
          <a:prstGeom prst="cube">
            <a:avLst/>
          </a:prstGeom>
          <a:solidFill>
            <a:schemeClr val="accent1"/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Cube 1024">
            <a:extLst>
              <a:ext uri="{FF2B5EF4-FFF2-40B4-BE49-F238E27FC236}">
                <a16:creationId xmlns:a16="http://schemas.microsoft.com/office/drawing/2014/main" id="{B7556F61-D2FC-88A3-DC35-D514F518BDF5}"/>
              </a:ext>
            </a:extLst>
          </p:cNvPr>
          <p:cNvSpPr/>
          <p:nvPr/>
        </p:nvSpPr>
        <p:spPr>
          <a:xfrm>
            <a:off x="6219220" y="5456997"/>
            <a:ext cx="611541" cy="534371"/>
          </a:xfrm>
          <a:prstGeom prst="cube">
            <a:avLst/>
          </a:prstGeom>
          <a:solidFill>
            <a:schemeClr val="accent1"/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CA2BD051-F5E7-6549-1795-3AE63B11EDBB}"/>
              </a:ext>
            </a:extLst>
          </p:cNvPr>
          <p:cNvSpPr txBox="1"/>
          <p:nvPr/>
        </p:nvSpPr>
        <p:spPr>
          <a:xfrm>
            <a:off x="4656635" y="6092085"/>
            <a:ext cx="380930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IE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Autoscaler</a:t>
            </a:r>
            <a:r>
              <a:rPr lang="en-IE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scales up the application PODS</a:t>
            </a:r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27" name="Cube 1026">
            <a:extLst>
              <a:ext uri="{FF2B5EF4-FFF2-40B4-BE49-F238E27FC236}">
                <a16:creationId xmlns:a16="http://schemas.microsoft.com/office/drawing/2014/main" id="{0EFB2E4B-EFC4-E5A1-D1DF-23E192286FC0}"/>
              </a:ext>
            </a:extLst>
          </p:cNvPr>
          <p:cNvSpPr/>
          <p:nvPr/>
        </p:nvSpPr>
        <p:spPr>
          <a:xfrm>
            <a:off x="6933449" y="5471741"/>
            <a:ext cx="611541" cy="534371"/>
          </a:xfrm>
          <a:prstGeom prst="cube">
            <a:avLst/>
          </a:prstGeom>
          <a:solidFill>
            <a:schemeClr val="accent1"/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Cube 1027">
            <a:extLst>
              <a:ext uri="{FF2B5EF4-FFF2-40B4-BE49-F238E27FC236}">
                <a16:creationId xmlns:a16="http://schemas.microsoft.com/office/drawing/2014/main" id="{2BAF757D-E2F8-7254-80AC-729751C16AF9}"/>
              </a:ext>
            </a:extLst>
          </p:cNvPr>
          <p:cNvSpPr/>
          <p:nvPr/>
        </p:nvSpPr>
        <p:spPr>
          <a:xfrm>
            <a:off x="7694105" y="5452372"/>
            <a:ext cx="611541" cy="534371"/>
          </a:xfrm>
          <a:prstGeom prst="cube">
            <a:avLst/>
          </a:prstGeom>
          <a:solidFill>
            <a:schemeClr val="accent1"/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1" name="Connector: Elbow 1030">
            <a:extLst>
              <a:ext uri="{FF2B5EF4-FFF2-40B4-BE49-F238E27FC236}">
                <a16:creationId xmlns:a16="http://schemas.microsoft.com/office/drawing/2014/main" id="{51A9EEC7-4CB8-E16C-4612-A4A9D8517AFC}"/>
              </a:ext>
            </a:extLst>
          </p:cNvPr>
          <p:cNvCxnSpPr>
            <a:stCxn id="1028" idx="5"/>
            <a:endCxn id="2052" idx="2"/>
          </p:cNvCxnSpPr>
          <p:nvPr/>
        </p:nvCxnSpPr>
        <p:spPr>
          <a:xfrm flipV="1">
            <a:off x="8305646" y="2537655"/>
            <a:ext cx="2236132" cy="3115106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BB4FBD-017B-AD62-8407-33C80F0E59BC}"/>
              </a:ext>
            </a:extLst>
          </p:cNvPr>
          <p:cNvGrpSpPr/>
          <p:nvPr/>
        </p:nvGrpSpPr>
        <p:grpSpPr>
          <a:xfrm>
            <a:off x="10354454" y="2874144"/>
            <a:ext cx="1376376" cy="1242260"/>
            <a:chOff x="10364410" y="2634770"/>
            <a:chExt cx="1376376" cy="1242260"/>
          </a:xfrm>
        </p:grpSpPr>
        <p:pic>
          <p:nvPicPr>
            <p:cNvPr id="37" name="Picture 10" descr="Can you increase prices right now? - Accru">
              <a:extLst>
                <a:ext uri="{FF2B5EF4-FFF2-40B4-BE49-F238E27FC236}">
                  <a16:creationId xmlns:a16="http://schemas.microsoft.com/office/drawing/2014/main" id="{4D6E230C-DC0C-2AF1-C6CF-661B44753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4410" y="2634770"/>
              <a:ext cx="1376376" cy="623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DB1EC6-51F9-5964-F68F-B77AA5753B33}"/>
                </a:ext>
              </a:extLst>
            </p:cNvPr>
            <p:cNvSpPr txBox="1"/>
            <p:nvPr/>
          </p:nvSpPr>
          <p:spPr>
            <a:xfrm>
              <a:off x="10406160" y="3230699"/>
              <a:ext cx="133462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solidFill>
                    <a:schemeClr val="accent2"/>
                  </a:solidFill>
                </a:rPr>
                <a:t>Controlled Cost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7D14D6FF-AB1D-C83C-B308-085084660D98}"/>
              </a:ext>
            </a:extLst>
          </p:cNvPr>
          <p:cNvSpPr txBox="1"/>
          <p:nvPr/>
        </p:nvSpPr>
        <p:spPr>
          <a:xfrm>
            <a:off x="9501462" y="4930061"/>
            <a:ext cx="240224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dirty="0"/>
              <a:t>Resource Consumption will increase, but controlled under same number of Nodes</a:t>
            </a:r>
            <a:endParaRPr lang="en-US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47BAC9D-8903-9D19-000A-B0B925DC6AB0}"/>
              </a:ext>
            </a:extLst>
          </p:cNvPr>
          <p:cNvSpPr txBox="1"/>
          <p:nvPr/>
        </p:nvSpPr>
        <p:spPr>
          <a:xfrm>
            <a:off x="5283662" y="1099029"/>
            <a:ext cx="1159298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Core PODS</a:t>
            </a:r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50C0F1F-11E7-B166-580F-CF3DC1D294DF}"/>
              </a:ext>
            </a:extLst>
          </p:cNvPr>
          <p:cNvSpPr txBox="1"/>
          <p:nvPr/>
        </p:nvSpPr>
        <p:spPr>
          <a:xfrm>
            <a:off x="6840577" y="1263683"/>
            <a:ext cx="1936378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App. Function PODS</a:t>
            </a:r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5" name="Cube 1034">
            <a:extLst>
              <a:ext uri="{FF2B5EF4-FFF2-40B4-BE49-F238E27FC236}">
                <a16:creationId xmlns:a16="http://schemas.microsoft.com/office/drawing/2014/main" id="{D7A34FBB-7B68-C31F-174F-E1431CEFAFA6}"/>
              </a:ext>
            </a:extLst>
          </p:cNvPr>
          <p:cNvSpPr/>
          <p:nvPr/>
        </p:nvSpPr>
        <p:spPr>
          <a:xfrm>
            <a:off x="5949749" y="1708870"/>
            <a:ext cx="611541" cy="534371"/>
          </a:xfrm>
          <a:prstGeom prst="cub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22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D992C0-9753-7B83-FD7C-EFA7E63D2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658" y="54581"/>
            <a:ext cx="11208775" cy="670124"/>
          </a:xfrm>
        </p:spPr>
        <p:txBody>
          <a:bodyPr>
            <a:normAutofit fontScale="90000"/>
          </a:bodyPr>
          <a:lstStyle/>
          <a:p>
            <a:pPr algn="l"/>
            <a:r>
              <a:rPr lang="en-IE" b="1" dirty="0">
                <a:latin typeface="Arial Rounded MT Bold" panose="020F0704030504030204" pitchFamily="34" charset="0"/>
              </a:rPr>
              <a:t>Cost Analysis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9E447-0805-261F-B3EE-F6055A171AFC}"/>
              </a:ext>
            </a:extLst>
          </p:cNvPr>
          <p:cNvSpPr txBox="1"/>
          <p:nvPr/>
        </p:nvSpPr>
        <p:spPr>
          <a:xfrm>
            <a:off x="309458" y="1179871"/>
            <a:ext cx="2177477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Azure Functions 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656AAD-4D2A-C911-2A8F-ADF27370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58" y="754697"/>
            <a:ext cx="2311434" cy="4198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CB98BE-B5B7-A9A0-7B7D-653DBC0396E1}"/>
              </a:ext>
            </a:extLst>
          </p:cNvPr>
          <p:cNvCxnSpPr>
            <a:cxnSpLocks/>
          </p:cNvCxnSpPr>
          <p:nvPr/>
        </p:nvCxnSpPr>
        <p:spPr>
          <a:xfrm flipV="1">
            <a:off x="2580990" y="1206282"/>
            <a:ext cx="1717271" cy="204421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AF5DB9B-2365-8F2E-D727-5C741058A9E3}"/>
                  </a:ext>
                </a:extLst>
              </p14:cNvPr>
              <p14:cNvContentPartPr/>
              <p14:nvPr/>
            </p14:nvContentPartPr>
            <p14:xfrm>
              <a:off x="8794364" y="4723076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AF5DB9B-2365-8F2E-D727-5C741058A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5364" y="471407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36" name="Double Wave 1035">
            <a:extLst>
              <a:ext uri="{FF2B5EF4-FFF2-40B4-BE49-F238E27FC236}">
                <a16:creationId xmlns:a16="http://schemas.microsoft.com/office/drawing/2014/main" id="{158B05D1-4613-0C75-BB28-ABD3A6F298E3}"/>
              </a:ext>
            </a:extLst>
          </p:cNvPr>
          <p:cNvSpPr/>
          <p:nvPr/>
        </p:nvSpPr>
        <p:spPr>
          <a:xfrm>
            <a:off x="753269" y="2764636"/>
            <a:ext cx="1824016" cy="1108460"/>
          </a:xfrm>
          <a:prstGeom prst="double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Pay on what you use</a:t>
            </a:r>
            <a:endParaRPr lang="en-US" dirty="0"/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B488B76-6DA9-7F1C-A4DF-3ABD3F6409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09" t="17978" r="14649" b="26672"/>
          <a:stretch/>
        </p:blipFill>
        <p:spPr>
          <a:xfrm>
            <a:off x="4370724" y="2593155"/>
            <a:ext cx="1192655" cy="623029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F920F76D-CAB8-26BD-5C71-5F3F6D40E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26" t="6596" r="4496" b="15049"/>
          <a:stretch/>
        </p:blipFill>
        <p:spPr>
          <a:xfrm>
            <a:off x="4352889" y="849078"/>
            <a:ext cx="1288649" cy="650704"/>
          </a:xfrm>
          <a:prstGeom prst="rect">
            <a:avLst/>
          </a:prstGeom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BED54C91-8DD3-CE48-5978-C2BD2BF58F01}"/>
              </a:ext>
            </a:extLst>
          </p:cNvPr>
          <p:cNvSpPr txBox="1"/>
          <p:nvPr/>
        </p:nvSpPr>
        <p:spPr>
          <a:xfrm>
            <a:off x="4284671" y="1522118"/>
            <a:ext cx="265066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Zero Traffic Volume 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49" name="Picture 4" descr="No Charge text Button. No Charge Sign Icon Label Sticker Web Buttons  20197693 Vector Art at Vecteezy">
            <a:extLst>
              <a:ext uri="{FF2B5EF4-FFF2-40B4-BE49-F238E27FC236}">
                <a16:creationId xmlns:a16="http://schemas.microsoft.com/office/drawing/2014/main" id="{CABD096A-B578-FD08-16D6-E49F023A5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t="21183" r="14723" b="27795"/>
          <a:stretch/>
        </p:blipFill>
        <p:spPr bwMode="auto">
          <a:xfrm>
            <a:off x="8538394" y="703999"/>
            <a:ext cx="1204508" cy="8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TextBox 1051">
            <a:extLst>
              <a:ext uri="{FF2B5EF4-FFF2-40B4-BE49-F238E27FC236}">
                <a16:creationId xmlns:a16="http://schemas.microsoft.com/office/drawing/2014/main" id="{1A66DA40-1530-D040-4245-62615CFEEDB1}"/>
              </a:ext>
            </a:extLst>
          </p:cNvPr>
          <p:cNvSpPr txBox="1"/>
          <p:nvPr/>
        </p:nvSpPr>
        <p:spPr>
          <a:xfrm>
            <a:off x="4277125" y="3264232"/>
            <a:ext cx="265066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HIGH Traffic Volume</a:t>
            </a:r>
            <a:r>
              <a:rPr lang="en-I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56" name="Picture 8" descr="Azure_Functions - Greenfinch Technology">
            <a:extLst>
              <a:ext uri="{FF2B5EF4-FFF2-40B4-BE49-F238E27FC236}">
                <a16:creationId xmlns:a16="http://schemas.microsoft.com/office/drawing/2014/main" id="{819F7482-4644-C988-2768-D7A837656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04652" y="2382234"/>
            <a:ext cx="830325" cy="8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8" descr="Azure_Functions - Greenfinch Technology">
            <a:extLst>
              <a:ext uri="{FF2B5EF4-FFF2-40B4-BE49-F238E27FC236}">
                <a16:creationId xmlns:a16="http://schemas.microsoft.com/office/drawing/2014/main" id="{F027BAEB-2625-469A-87EF-236F18D2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9614" y="2394896"/>
            <a:ext cx="830325" cy="8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8" descr="Azure_Functions - Greenfinch Technology">
            <a:extLst>
              <a:ext uri="{FF2B5EF4-FFF2-40B4-BE49-F238E27FC236}">
                <a16:creationId xmlns:a16="http://schemas.microsoft.com/office/drawing/2014/main" id="{AFF794C5-6A4B-FFCD-138C-28325275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0863" y="2404521"/>
            <a:ext cx="830325" cy="8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7FFA6E7E-2933-8158-2D47-6467C3F9C530}"/>
              </a:ext>
            </a:extLst>
          </p:cNvPr>
          <p:cNvSpPr txBox="1"/>
          <p:nvPr/>
        </p:nvSpPr>
        <p:spPr>
          <a:xfrm>
            <a:off x="6690316" y="3072698"/>
            <a:ext cx="2104048" cy="615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7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Increases number of functional instances</a:t>
            </a:r>
            <a:endParaRPr lang="en-US" sz="17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333CDFB3-98A5-31DD-31BC-AE9536FFF277}"/>
              </a:ext>
            </a:extLst>
          </p:cNvPr>
          <p:cNvCxnSpPr>
            <a:cxnSpLocks/>
            <a:endCxn id="1037" idx="1"/>
          </p:cNvCxnSpPr>
          <p:nvPr/>
        </p:nvCxnSpPr>
        <p:spPr>
          <a:xfrm>
            <a:off x="2580990" y="1410703"/>
            <a:ext cx="1789734" cy="1493967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F2D58EF5-8206-8DBD-B0EF-BBB7BA35ABF5}"/>
              </a:ext>
            </a:extLst>
          </p:cNvPr>
          <p:cNvCxnSpPr>
            <a:cxnSpLocks/>
            <a:stCxn id="1037" idx="3"/>
          </p:cNvCxnSpPr>
          <p:nvPr/>
        </p:nvCxnSpPr>
        <p:spPr>
          <a:xfrm>
            <a:off x="5563379" y="2904670"/>
            <a:ext cx="1126937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80" name="Picture 8" descr="Blade Server">
            <a:extLst>
              <a:ext uri="{FF2B5EF4-FFF2-40B4-BE49-F238E27FC236}">
                <a16:creationId xmlns:a16="http://schemas.microsoft.com/office/drawing/2014/main" id="{32740BBB-A76A-2FE9-448B-AF5FA56D5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18" y="2241037"/>
            <a:ext cx="1793439" cy="9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EEE2C6C1-D119-AC85-CC6B-E22822EA8679}"/>
              </a:ext>
            </a:extLst>
          </p:cNvPr>
          <p:cNvCxnSpPr>
            <a:cxnSpLocks/>
            <a:stCxn id="1058" idx="1"/>
            <a:endCxn id="1080" idx="1"/>
          </p:cNvCxnSpPr>
          <p:nvPr/>
        </p:nvCxnSpPr>
        <p:spPr>
          <a:xfrm flipV="1">
            <a:off x="8651188" y="2709589"/>
            <a:ext cx="1183530" cy="110095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2" name="TextBox 1091">
            <a:extLst>
              <a:ext uri="{FF2B5EF4-FFF2-40B4-BE49-F238E27FC236}">
                <a16:creationId xmlns:a16="http://schemas.microsoft.com/office/drawing/2014/main" id="{A6A218A7-47A5-DAC2-98B8-186ED92D0D6B}"/>
              </a:ext>
            </a:extLst>
          </p:cNvPr>
          <p:cNvSpPr txBox="1"/>
          <p:nvPr/>
        </p:nvSpPr>
        <p:spPr>
          <a:xfrm>
            <a:off x="9742902" y="3170075"/>
            <a:ext cx="2168101" cy="615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7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Increase in Computing Resources</a:t>
            </a:r>
            <a:endParaRPr lang="en-US" sz="17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94" name="Picture 10" descr="Can you increase prices right now? - Accru">
            <a:extLst>
              <a:ext uri="{FF2B5EF4-FFF2-40B4-BE49-F238E27FC236}">
                <a16:creationId xmlns:a16="http://schemas.microsoft.com/office/drawing/2014/main" id="{00442E4E-BE77-D653-78C4-8BED7F242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902" y="4163081"/>
            <a:ext cx="2220013" cy="100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6" name="TextBox 1095">
            <a:extLst>
              <a:ext uri="{FF2B5EF4-FFF2-40B4-BE49-F238E27FC236}">
                <a16:creationId xmlns:a16="http://schemas.microsoft.com/office/drawing/2014/main" id="{8F2F9577-19F2-C25D-D48B-B1652A7F0094}"/>
              </a:ext>
            </a:extLst>
          </p:cNvPr>
          <p:cNvSpPr txBox="1"/>
          <p:nvPr/>
        </p:nvSpPr>
        <p:spPr>
          <a:xfrm rot="5400000">
            <a:off x="8641160" y="4152204"/>
            <a:ext cx="1753592" cy="353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7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Increase in Cost</a:t>
            </a:r>
            <a:endParaRPr lang="en-US" sz="17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99" name="Picture 8" descr="Azure_Functions - Greenfinch Technology">
            <a:extLst>
              <a:ext uri="{FF2B5EF4-FFF2-40B4-BE49-F238E27FC236}">
                <a16:creationId xmlns:a16="http://schemas.microsoft.com/office/drawing/2014/main" id="{0A5FC97E-CD76-A6A6-9EC1-67928B6A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20176" y="754697"/>
            <a:ext cx="830325" cy="8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0" name="TextBox 1099">
            <a:extLst>
              <a:ext uri="{FF2B5EF4-FFF2-40B4-BE49-F238E27FC236}">
                <a16:creationId xmlns:a16="http://schemas.microsoft.com/office/drawing/2014/main" id="{080A2249-4E7C-B42E-DFB0-469FAD463E4E}"/>
              </a:ext>
            </a:extLst>
          </p:cNvPr>
          <p:cNvSpPr txBox="1"/>
          <p:nvPr/>
        </p:nvSpPr>
        <p:spPr>
          <a:xfrm>
            <a:off x="6449308" y="1402507"/>
            <a:ext cx="2189712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700" dirty="0">
                <a:solidFill>
                  <a:schemeClr val="accent6"/>
                </a:solidFill>
              </a:rPr>
              <a:t>Functional instance Scaled to ZERO</a:t>
            </a:r>
            <a:endParaRPr lang="en-US" sz="1700" dirty="0">
              <a:solidFill>
                <a:schemeClr val="accent6"/>
              </a:solidFill>
            </a:endParaRPr>
          </a:p>
        </p:txBody>
      </p:sp>
      <p:cxnSp>
        <p:nvCxnSpPr>
          <p:cNvPr id="1101" name="Straight Arrow Connector 1100">
            <a:extLst>
              <a:ext uri="{FF2B5EF4-FFF2-40B4-BE49-F238E27FC236}">
                <a16:creationId xmlns:a16="http://schemas.microsoft.com/office/drawing/2014/main" id="{BAACEDF9-BF42-3ACB-8D49-F6F608126F0D}"/>
              </a:ext>
            </a:extLst>
          </p:cNvPr>
          <p:cNvCxnSpPr>
            <a:cxnSpLocks/>
            <a:stCxn id="1043" idx="3"/>
          </p:cNvCxnSpPr>
          <p:nvPr/>
        </p:nvCxnSpPr>
        <p:spPr>
          <a:xfrm flipV="1">
            <a:off x="5641538" y="1155519"/>
            <a:ext cx="1067373" cy="18911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Arrow Connector 1101">
            <a:extLst>
              <a:ext uri="{FF2B5EF4-FFF2-40B4-BE49-F238E27FC236}">
                <a16:creationId xmlns:a16="http://schemas.microsoft.com/office/drawing/2014/main" id="{EE5A68E5-A947-5716-672E-33408F37779F}"/>
              </a:ext>
            </a:extLst>
          </p:cNvPr>
          <p:cNvCxnSpPr>
            <a:cxnSpLocks/>
            <a:stCxn id="1099" idx="1"/>
            <a:endCxn id="1049" idx="1"/>
          </p:cNvCxnSpPr>
          <p:nvPr/>
        </p:nvCxnSpPr>
        <p:spPr>
          <a:xfrm flipV="1">
            <a:off x="7350501" y="1120944"/>
            <a:ext cx="1187893" cy="48916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5" name="Flowchart: Summing Junction 1104">
            <a:extLst>
              <a:ext uri="{FF2B5EF4-FFF2-40B4-BE49-F238E27FC236}">
                <a16:creationId xmlns:a16="http://schemas.microsoft.com/office/drawing/2014/main" id="{F5E9E0B9-C4FA-3D6B-CDFF-6D78C25D7AC6}"/>
              </a:ext>
            </a:extLst>
          </p:cNvPr>
          <p:cNvSpPr/>
          <p:nvPr/>
        </p:nvSpPr>
        <p:spPr>
          <a:xfrm>
            <a:off x="6690316" y="790457"/>
            <a:ext cx="393623" cy="538901"/>
          </a:xfrm>
          <a:prstGeom prst="flowChartSummingJunction">
            <a:avLst/>
          </a:prstGeom>
          <a:solidFill>
            <a:schemeClr val="accent1">
              <a:alpha val="1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Double Wave 1105">
            <a:extLst>
              <a:ext uri="{FF2B5EF4-FFF2-40B4-BE49-F238E27FC236}">
                <a16:creationId xmlns:a16="http://schemas.microsoft.com/office/drawing/2014/main" id="{C318693E-0D94-86F5-350A-E725EB3D6003}"/>
              </a:ext>
            </a:extLst>
          </p:cNvPr>
          <p:cNvSpPr/>
          <p:nvPr/>
        </p:nvSpPr>
        <p:spPr>
          <a:xfrm>
            <a:off x="2563849" y="3731291"/>
            <a:ext cx="1824016" cy="1108460"/>
          </a:xfrm>
          <a:prstGeom prst="double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Reduced Server Management</a:t>
            </a:r>
            <a:endParaRPr lang="en-US" dirty="0"/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53AD4A0C-E99E-B4C2-FB1A-8B06E75C7950}"/>
              </a:ext>
            </a:extLst>
          </p:cNvPr>
          <p:cNvSpPr txBox="1"/>
          <p:nvPr/>
        </p:nvSpPr>
        <p:spPr>
          <a:xfrm>
            <a:off x="309459" y="5754313"/>
            <a:ext cx="8537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chemeClr val="accent6">
                    <a:lumMod val="75000"/>
                  </a:schemeClr>
                </a:solidFill>
              </a:rPr>
              <a:t>Azure Functions provides “Cost Savings” if Traffic volume is low to moderate,  and only fluctuates to higher value for limited Period of Time</a:t>
            </a:r>
            <a:r>
              <a:rPr lang="en-IE" dirty="0"/>
              <a:t>  </a:t>
            </a:r>
            <a:endParaRPr lang="en-US" dirty="0"/>
          </a:p>
        </p:txBody>
      </p:sp>
      <p:cxnSp>
        <p:nvCxnSpPr>
          <p:cNvPr id="1113" name="Straight Arrow Connector 1112">
            <a:extLst>
              <a:ext uri="{FF2B5EF4-FFF2-40B4-BE49-F238E27FC236}">
                <a16:creationId xmlns:a16="http://schemas.microsoft.com/office/drawing/2014/main" id="{1B349338-97EF-E7D0-F19A-CDE31CA2BC4B}"/>
              </a:ext>
            </a:extLst>
          </p:cNvPr>
          <p:cNvCxnSpPr>
            <a:cxnSpLocks/>
          </p:cNvCxnSpPr>
          <p:nvPr/>
        </p:nvCxnSpPr>
        <p:spPr>
          <a:xfrm>
            <a:off x="10996097" y="3832326"/>
            <a:ext cx="0" cy="330755"/>
          </a:xfrm>
          <a:prstGeom prst="straightConnector1">
            <a:avLst/>
          </a:prstGeom>
          <a:ln w="317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785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9F7F-3352-A130-4DDD-11BB5DFC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21" y="0"/>
            <a:ext cx="10515600" cy="846309"/>
          </a:xfrm>
        </p:spPr>
        <p:txBody>
          <a:bodyPr/>
          <a:lstStyle/>
          <a:p>
            <a:r>
              <a:rPr lang="en-IE" dirty="0">
                <a:latin typeface="Arial Rounded MT Bold" panose="020F0704030504030204" pitchFamily="34" charset="0"/>
              </a:rPr>
              <a:t>Conclusion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74627-66D1-D2B4-D73B-A32303979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7" y="1164841"/>
            <a:ext cx="12050763" cy="563782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IE" b="1" dirty="0"/>
              <a:t>Knative</a:t>
            </a:r>
            <a:r>
              <a:rPr lang="en-IE" dirty="0"/>
              <a:t> is Cloud-Native , Open-Source offering</a:t>
            </a:r>
          </a:p>
          <a:p>
            <a:pPr lvl="1">
              <a:lnSpc>
                <a:spcPct val="100000"/>
              </a:lnSpc>
            </a:pPr>
            <a:r>
              <a:rPr lang="en-IE" i="1" dirty="0">
                <a:solidFill>
                  <a:schemeClr val="accent2"/>
                </a:solidFill>
              </a:rPr>
              <a:t>releases companies from a “Vendor Lock-In” situation.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IE" sz="800" i="1" dirty="0"/>
          </a:p>
          <a:p>
            <a:pPr>
              <a:lnSpc>
                <a:spcPct val="100000"/>
              </a:lnSpc>
            </a:pPr>
            <a:r>
              <a:rPr lang="en-IE" dirty="0"/>
              <a:t>It is offered over Kubernetes cluster</a:t>
            </a:r>
          </a:p>
          <a:p>
            <a:pPr lvl="1">
              <a:lnSpc>
                <a:spcPct val="100000"/>
              </a:lnSpc>
            </a:pPr>
            <a:r>
              <a:rPr lang="en-IE" i="1" dirty="0">
                <a:solidFill>
                  <a:schemeClr val="accent2"/>
                </a:solidFill>
              </a:rPr>
              <a:t>Good choice for companies already have Kubernetes in their Technology Map</a:t>
            </a:r>
          </a:p>
          <a:p>
            <a:pPr lvl="1">
              <a:lnSpc>
                <a:spcPct val="100000"/>
              </a:lnSpc>
            </a:pPr>
            <a:r>
              <a:rPr lang="en-IE" i="1" dirty="0">
                <a:solidFill>
                  <a:schemeClr val="accent2"/>
                </a:solidFill>
              </a:rPr>
              <a:t>Need Team of Dedicated SRE and Support Team to monitor all Kubernetes and Knative resource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IE" sz="800" i="1" dirty="0"/>
          </a:p>
          <a:p>
            <a:pPr>
              <a:lnSpc>
                <a:spcPct val="100000"/>
              </a:lnSpc>
            </a:pPr>
            <a:r>
              <a:rPr lang="en-IE" b="1" dirty="0"/>
              <a:t>Azure Function App </a:t>
            </a:r>
            <a:r>
              <a:rPr lang="en-IE" dirty="0"/>
              <a:t>is good choice for Customers who want to avoid expensive maintenance cost of managing Kubernetes infrastructure and Service Mesh. </a:t>
            </a:r>
          </a:p>
          <a:p>
            <a:pPr lvl="1">
              <a:lnSpc>
                <a:spcPct val="100000"/>
              </a:lnSpc>
            </a:pPr>
            <a:r>
              <a:rPr lang="en-IE" i="1" dirty="0">
                <a:solidFill>
                  <a:schemeClr val="accent2"/>
                </a:solidFill>
              </a:rPr>
              <a:t>Customers can choose to be “vendor locked” in contrast to complex management of the PAAS infrastructure.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IE" sz="900" i="1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lang="en-IE" dirty="0"/>
              <a:t>Azure functions offers different Hosting Plans, to reduce or avoid cold-start</a:t>
            </a:r>
          </a:p>
          <a:p>
            <a:pPr lvl="1">
              <a:lnSpc>
                <a:spcPct val="100000"/>
              </a:lnSpc>
            </a:pPr>
            <a:r>
              <a:rPr lang="en-IE" i="1" dirty="0">
                <a:solidFill>
                  <a:schemeClr val="accent2"/>
                </a:solidFill>
              </a:rPr>
              <a:t>Premium Plan only.</a:t>
            </a:r>
          </a:p>
        </p:txBody>
      </p:sp>
    </p:spTree>
    <p:extLst>
      <p:ext uri="{BB962C8B-B14F-4D97-AF65-F5344CB8AC3E}">
        <p14:creationId xmlns:p14="http://schemas.microsoft.com/office/powerpoint/2010/main" val="11875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D992C0-9753-7B83-FD7C-EFA7E63D2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659" y="54580"/>
            <a:ext cx="8813636" cy="759531"/>
          </a:xfrm>
        </p:spPr>
        <p:txBody>
          <a:bodyPr>
            <a:normAutofit fontScale="90000"/>
          </a:bodyPr>
          <a:lstStyle/>
          <a:p>
            <a:pPr algn="l"/>
            <a:r>
              <a:rPr lang="en-IE" b="1" dirty="0">
                <a:latin typeface="Arial Rounded MT Bold" panose="020F0704030504030204" pitchFamily="34" charset="0"/>
              </a:rPr>
              <a:t>Objectives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BBAB8-D959-946B-0B7B-DF1B96D20D91}"/>
              </a:ext>
            </a:extLst>
          </p:cNvPr>
          <p:cNvSpPr txBox="1"/>
          <p:nvPr/>
        </p:nvSpPr>
        <p:spPr>
          <a:xfrm>
            <a:off x="418854" y="1032387"/>
            <a:ext cx="6919943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Simple view of the Serverless technologies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Compare the Serverless technologies offering by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Azure Function </a:t>
            </a:r>
            <a:r>
              <a:rPr lang="en-US" sz="2000" i="1" dirty="0"/>
              <a:t>( offered by Microsoft Azure )</a:t>
            </a:r>
            <a:endParaRPr lang="en-US" sz="2400" i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Knative </a:t>
            </a:r>
            <a:r>
              <a:rPr lang="en-US" sz="2400" i="1" dirty="0"/>
              <a:t>( CNCF Opensource )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68357-67F1-00AD-A841-6FFE84216764}"/>
              </a:ext>
            </a:extLst>
          </p:cNvPr>
          <p:cNvSpPr txBox="1"/>
          <p:nvPr/>
        </p:nvSpPr>
        <p:spPr>
          <a:xfrm>
            <a:off x="271371" y="4041253"/>
            <a:ext cx="6088134" cy="23083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Distinctions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Deployment and Management Overheads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Cold Start and Performance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Cost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F27C9-C50B-E942-2E8F-E5A07C268AA5}"/>
              </a:ext>
            </a:extLst>
          </p:cNvPr>
          <p:cNvSpPr txBox="1"/>
          <p:nvPr/>
        </p:nvSpPr>
        <p:spPr>
          <a:xfrm>
            <a:off x="314633" y="3810421"/>
            <a:ext cx="28710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Features to Compare  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2" descr="Serverless applications in Kubernetes using Knative | ITNEXT">
            <a:extLst>
              <a:ext uri="{FF2B5EF4-FFF2-40B4-BE49-F238E27FC236}">
                <a16:creationId xmlns:a16="http://schemas.microsoft.com/office/drawing/2014/main" id="{AC55621F-45F9-87A5-0946-0E4327B8E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59" y="3374656"/>
            <a:ext cx="1502580" cy="56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641D8C7-E9A7-F0EE-37D6-18279BBF03DE}"/>
              </a:ext>
            </a:extLst>
          </p:cNvPr>
          <p:cNvGrpSpPr/>
          <p:nvPr/>
        </p:nvGrpSpPr>
        <p:grpSpPr>
          <a:xfrm>
            <a:off x="8207093" y="2270007"/>
            <a:ext cx="2520269" cy="707379"/>
            <a:chOff x="8207093" y="2270007"/>
            <a:chExt cx="2520269" cy="707379"/>
          </a:xfrm>
        </p:grpSpPr>
        <p:pic>
          <p:nvPicPr>
            <p:cNvPr id="1030" name="Picture 6" descr="Azure Function">
              <a:extLst>
                <a:ext uri="{FF2B5EF4-FFF2-40B4-BE49-F238E27FC236}">
                  <a16:creationId xmlns:a16="http://schemas.microsoft.com/office/drawing/2014/main" id="{30720A58-856A-FFEB-6EE4-B5AF6A79E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9974" y="2270007"/>
              <a:ext cx="1347388" cy="707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1028" name="Picture 4" descr="Microsoft azure logo - Social media &amp; Logos Icons">
              <a:extLst>
                <a:ext uri="{FF2B5EF4-FFF2-40B4-BE49-F238E27FC236}">
                  <a16:creationId xmlns:a16="http://schemas.microsoft.com/office/drawing/2014/main" id="{1C950DF4-D585-FC42-6127-162F999BD4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16" b="7972"/>
            <a:stretch/>
          </p:blipFill>
          <p:spPr bwMode="auto">
            <a:xfrm>
              <a:off x="8207093" y="2270008"/>
              <a:ext cx="1414755" cy="707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2753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D992C0-9753-7B83-FD7C-EFA7E63D2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658" y="54580"/>
            <a:ext cx="11208775" cy="759531"/>
          </a:xfrm>
        </p:spPr>
        <p:txBody>
          <a:bodyPr>
            <a:normAutofit fontScale="90000"/>
          </a:bodyPr>
          <a:lstStyle/>
          <a:p>
            <a:pPr algn="l"/>
            <a:r>
              <a:rPr lang="en-IE" b="1" dirty="0">
                <a:latin typeface="Arial Rounded MT Bold" panose="020F0704030504030204" pitchFamily="34" charset="0"/>
              </a:rPr>
              <a:t>Research Lab Setup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pic>
        <p:nvPicPr>
          <p:cNvPr id="2" name="Picture 2" descr="Serverless applications in Kubernetes using Knative | ITNEXT">
            <a:extLst>
              <a:ext uri="{FF2B5EF4-FFF2-40B4-BE49-F238E27FC236}">
                <a16:creationId xmlns:a16="http://schemas.microsoft.com/office/drawing/2014/main" id="{8D918824-1646-647A-AEB1-CF9B8303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420" y="0"/>
            <a:ext cx="1502580" cy="56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7AA5898-1E6C-FBCF-3995-2AA5F1CB5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" y="868691"/>
            <a:ext cx="10054026" cy="565538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7CE7783-998F-85CA-CE08-26A0695F33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"/>
          <a:stretch/>
        </p:blipFill>
        <p:spPr>
          <a:xfrm>
            <a:off x="209058" y="752344"/>
            <a:ext cx="11533973" cy="605107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5742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D992C0-9753-7B83-FD7C-EFA7E63D2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92" y="0"/>
            <a:ext cx="8813636" cy="759531"/>
          </a:xfrm>
        </p:spPr>
        <p:txBody>
          <a:bodyPr>
            <a:normAutofit fontScale="90000"/>
          </a:bodyPr>
          <a:lstStyle/>
          <a:p>
            <a:pPr algn="l"/>
            <a:r>
              <a:rPr lang="en-IE" b="1" dirty="0">
                <a:latin typeface="Arial Rounded MT Bold" panose="020F0704030504030204" pitchFamily="34" charset="0"/>
              </a:rPr>
              <a:t>Technology Distinction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pic>
        <p:nvPicPr>
          <p:cNvPr id="14" name="Picture 2" descr="Serverless applications in Kubernetes using Knative | ITNEXT">
            <a:extLst>
              <a:ext uri="{FF2B5EF4-FFF2-40B4-BE49-F238E27FC236}">
                <a16:creationId xmlns:a16="http://schemas.microsoft.com/office/drawing/2014/main" id="{AC55621F-45F9-87A5-0946-0E4327B8E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45" y="110363"/>
            <a:ext cx="1502580" cy="56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F78A5F-443A-36AF-3B65-8B6D6D2D15F5}"/>
              </a:ext>
            </a:extLst>
          </p:cNvPr>
          <p:cNvGrpSpPr/>
          <p:nvPr/>
        </p:nvGrpSpPr>
        <p:grpSpPr>
          <a:xfrm>
            <a:off x="9567328" y="3941748"/>
            <a:ext cx="2408792" cy="608069"/>
            <a:chOff x="8207093" y="2270007"/>
            <a:chExt cx="2520269" cy="707379"/>
          </a:xfrm>
        </p:grpSpPr>
        <p:pic>
          <p:nvPicPr>
            <p:cNvPr id="3" name="Picture 6" descr="Azure Function">
              <a:extLst>
                <a:ext uri="{FF2B5EF4-FFF2-40B4-BE49-F238E27FC236}">
                  <a16:creationId xmlns:a16="http://schemas.microsoft.com/office/drawing/2014/main" id="{42909B0B-DD97-7EB8-5325-635D97613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9974" y="2270007"/>
              <a:ext cx="1347388" cy="707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4" name="Picture 4" descr="Microsoft azure logo - Social media &amp; Logos Icons">
              <a:extLst>
                <a:ext uri="{FF2B5EF4-FFF2-40B4-BE49-F238E27FC236}">
                  <a16:creationId xmlns:a16="http://schemas.microsoft.com/office/drawing/2014/main" id="{6C2EBBD8-1302-C323-1032-2ADCCD7855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16" b="7972"/>
            <a:stretch/>
          </p:blipFill>
          <p:spPr bwMode="auto">
            <a:xfrm>
              <a:off x="8207093" y="2270008"/>
              <a:ext cx="1414755" cy="707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06DCF8-16B1-196B-983C-9685C0C8CE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06" t="-4384" r="17780" b="4384"/>
          <a:stretch/>
        </p:blipFill>
        <p:spPr>
          <a:xfrm>
            <a:off x="393678" y="1395960"/>
            <a:ext cx="2952000" cy="1222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A30C1A-F92F-A4BA-3DE4-7D1DF2B6A766}"/>
              </a:ext>
            </a:extLst>
          </p:cNvPr>
          <p:cNvSpPr txBox="1"/>
          <p:nvPr/>
        </p:nvSpPr>
        <p:spPr>
          <a:xfrm>
            <a:off x="383458" y="1079578"/>
            <a:ext cx="304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Offered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3B2B3-CE6F-7642-E85D-9ECAEB2DA829}"/>
              </a:ext>
            </a:extLst>
          </p:cNvPr>
          <p:cNvGrpSpPr/>
          <p:nvPr/>
        </p:nvGrpSpPr>
        <p:grpSpPr>
          <a:xfrm>
            <a:off x="3345678" y="1132398"/>
            <a:ext cx="2103431" cy="496656"/>
            <a:chOff x="7536328" y="3213083"/>
            <a:chExt cx="2103431" cy="496656"/>
          </a:xfrm>
        </p:grpSpPr>
        <p:pic>
          <p:nvPicPr>
            <p:cNvPr id="10" name="Picture 4" descr="Knative — Kubernetes-native PaaS with Serverless | by Scott Weiss | ITNEXT">
              <a:extLst>
                <a:ext uri="{FF2B5EF4-FFF2-40B4-BE49-F238E27FC236}">
                  <a16:creationId xmlns:a16="http://schemas.microsoft.com/office/drawing/2014/main" id="{060F0CDA-1F8C-86DE-D16A-C32140C24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28" y="3224876"/>
              <a:ext cx="845045" cy="477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3F253E-F54F-1AAF-DFC5-B54440F3C686}"/>
                </a:ext>
              </a:extLst>
            </p:cNvPr>
            <p:cNvSpPr/>
            <p:nvPr/>
          </p:nvSpPr>
          <p:spPr>
            <a:xfrm>
              <a:off x="8381373" y="3213083"/>
              <a:ext cx="1258386" cy="4966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SERVING</a:t>
              </a:r>
              <a:endParaRPr lang="en-US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B62855-D577-D6EA-EA03-2EDE887B8BBA}"/>
              </a:ext>
            </a:extLst>
          </p:cNvPr>
          <p:cNvGrpSpPr/>
          <p:nvPr/>
        </p:nvGrpSpPr>
        <p:grpSpPr>
          <a:xfrm>
            <a:off x="3358086" y="2361359"/>
            <a:ext cx="2092179" cy="592215"/>
            <a:chOff x="7527688" y="2834040"/>
            <a:chExt cx="2092179" cy="711925"/>
          </a:xfrm>
        </p:grpSpPr>
        <p:pic>
          <p:nvPicPr>
            <p:cNvPr id="13" name="Picture 4" descr="Knative — Kubernetes-native PaaS with Serverless | by Scott Weiss | ITNEXT">
              <a:extLst>
                <a:ext uri="{FF2B5EF4-FFF2-40B4-BE49-F238E27FC236}">
                  <a16:creationId xmlns:a16="http://schemas.microsoft.com/office/drawing/2014/main" id="{DA6333B1-6C8D-2AB5-AF75-FF016F13B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7688" y="2863169"/>
              <a:ext cx="845045" cy="682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29E2-117E-4C74-5569-ED720C756B25}"/>
                </a:ext>
              </a:extLst>
            </p:cNvPr>
            <p:cNvSpPr/>
            <p:nvPr/>
          </p:nvSpPr>
          <p:spPr>
            <a:xfrm>
              <a:off x="8361481" y="2834040"/>
              <a:ext cx="1258386" cy="7064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EVENTING</a:t>
              </a:r>
              <a:endParaRPr lang="en-US" b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631E4-D748-6052-FF57-8806B0FD7C92}"/>
              </a:ext>
            </a:extLst>
          </p:cNvPr>
          <p:cNvGrpSpPr/>
          <p:nvPr/>
        </p:nvGrpSpPr>
        <p:grpSpPr>
          <a:xfrm>
            <a:off x="3358523" y="1748227"/>
            <a:ext cx="2127768" cy="455245"/>
            <a:chOff x="7603798" y="3989473"/>
            <a:chExt cx="2127768" cy="455245"/>
          </a:xfrm>
        </p:grpSpPr>
        <p:pic>
          <p:nvPicPr>
            <p:cNvPr id="17" name="Picture 6" descr="Service Mesh Landscape">
              <a:extLst>
                <a:ext uri="{FF2B5EF4-FFF2-40B4-BE49-F238E27FC236}">
                  <a16:creationId xmlns:a16="http://schemas.microsoft.com/office/drawing/2014/main" id="{1857B6AC-E62D-A64F-B4DF-89EB4605E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3798" y="3989473"/>
              <a:ext cx="520794" cy="45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2A6950-4A20-E786-5A57-811E07D17549}"/>
                </a:ext>
              </a:extLst>
            </p:cNvPr>
            <p:cNvSpPr/>
            <p:nvPr/>
          </p:nvSpPr>
          <p:spPr>
            <a:xfrm>
              <a:off x="8124592" y="3990487"/>
              <a:ext cx="1606974" cy="45423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 err="1"/>
                <a:t>Kourier</a:t>
              </a:r>
              <a:r>
                <a:rPr lang="en-IE" dirty="0"/>
                <a:t> </a:t>
              </a:r>
            </a:p>
            <a:p>
              <a:pPr algn="ctr"/>
              <a:r>
                <a:rPr lang="en-IE" sz="1600" dirty="0"/>
                <a:t>(service Mesh)</a:t>
              </a:r>
              <a:endParaRPr lang="en-US" sz="16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1370F48-0FA2-6206-57CE-60AFAD9814DB}"/>
                  </a:ext>
                </a:extLst>
              </p14:cNvPr>
              <p14:cNvContentPartPr/>
              <p14:nvPr/>
            </p14:nvContentPartPr>
            <p14:xfrm>
              <a:off x="3043719" y="2618729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1370F48-0FA2-6206-57CE-60AFAD9814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5079" y="261008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9DE918F-0E90-6111-37FC-DE7D5A869531}"/>
              </a:ext>
            </a:extLst>
          </p:cNvPr>
          <p:cNvGrpSpPr/>
          <p:nvPr/>
        </p:nvGrpSpPr>
        <p:grpSpPr>
          <a:xfrm>
            <a:off x="1203039" y="1161449"/>
            <a:ext cx="1991160" cy="756000"/>
            <a:chOff x="1203039" y="1096560"/>
            <a:chExt cx="1991160" cy="75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FB1D2A-C30F-D25C-B1B8-F669AB100222}"/>
                    </a:ext>
                  </a:extLst>
                </p14:cNvPr>
                <p14:cNvContentPartPr/>
                <p14:nvPr/>
              </p14:nvContentPartPr>
              <p14:xfrm>
                <a:off x="1203039" y="1096560"/>
                <a:ext cx="1991160" cy="756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FB1D2A-C30F-D25C-B1B8-F669AB1002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4399" y="1087560"/>
                  <a:ext cx="200880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B23C1A-A22D-435A-F1C1-7D8465120238}"/>
                    </a:ext>
                  </a:extLst>
                </p14:cNvPr>
                <p14:cNvContentPartPr/>
                <p14:nvPr/>
              </p14:nvContentPartPr>
              <p14:xfrm>
                <a:off x="3108519" y="115020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B23C1A-A22D-435A-F1C1-7D84651202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99519" y="1141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3849E6-05DA-FFDB-EAC1-8310515FA688}"/>
                    </a:ext>
                  </a:extLst>
                </p14:cNvPr>
                <p14:cNvContentPartPr/>
                <p14:nvPr/>
              </p14:nvContentPartPr>
              <p14:xfrm>
                <a:off x="3108519" y="115020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3849E6-05DA-FFDB-EAC1-8310515FA6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99519" y="1141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AE9BB53-05EA-3724-E0BB-CCBDAAF63C62}"/>
                  </a:ext>
                </a:extLst>
              </p14:cNvPr>
              <p14:cNvContentPartPr/>
              <p14:nvPr/>
            </p14:nvContentPartPr>
            <p14:xfrm>
              <a:off x="2736639" y="2566169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AE9BB53-05EA-3724-E0BB-CCBDAAF63C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7999" y="255716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EAFF239-5E75-78C8-8EF2-D305898E1063}"/>
              </a:ext>
            </a:extLst>
          </p:cNvPr>
          <p:cNvGrpSpPr/>
          <p:nvPr/>
        </p:nvGrpSpPr>
        <p:grpSpPr>
          <a:xfrm>
            <a:off x="1250199" y="1958128"/>
            <a:ext cx="2077315" cy="869455"/>
            <a:chOff x="1250199" y="1893240"/>
            <a:chExt cx="2212920" cy="8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0F9EFB-215A-E7D5-80D5-60BD3738E378}"/>
                    </a:ext>
                  </a:extLst>
                </p14:cNvPr>
                <p14:cNvContentPartPr/>
                <p14:nvPr/>
              </p14:nvContentPartPr>
              <p14:xfrm>
                <a:off x="1250199" y="1893240"/>
                <a:ext cx="2204280" cy="826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0F9EFB-215A-E7D5-80D5-60BD3738E3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40994" y="1884680"/>
                  <a:ext cx="2223074" cy="843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5F5315-B1C7-FC5E-EB46-94628D1C5003}"/>
                    </a:ext>
                  </a:extLst>
                </p14:cNvPr>
                <p14:cNvContentPartPr/>
                <p14:nvPr/>
              </p14:nvContentPartPr>
              <p14:xfrm>
                <a:off x="3462759" y="265428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5F5315-B1C7-FC5E-EB46-94628D1C50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3759" y="2645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404EAD5-372A-1EE1-F8B8-CB1FBEB57F58}"/>
              </a:ext>
            </a:extLst>
          </p:cNvPr>
          <p:cNvSpPr txBox="1"/>
          <p:nvPr/>
        </p:nvSpPr>
        <p:spPr>
          <a:xfrm>
            <a:off x="7322457" y="749629"/>
            <a:ext cx="195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C000"/>
                </a:solidFill>
              </a:rPr>
              <a:t>15 PODS  (min)</a:t>
            </a:r>
          </a:p>
          <a:p>
            <a:r>
              <a:rPr lang="en-IE" b="1" dirty="0">
                <a:solidFill>
                  <a:srgbClr val="FFC000"/>
                </a:solidFill>
              </a:rPr>
              <a:t>15 Services  (min)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844514-4F81-F4A5-5E60-619D12791483}"/>
              </a:ext>
            </a:extLst>
          </p:cNvPr>
          <p:cNvSpPr txBox="1"/>
          <p:nvPr/>
        </p:nvSpPr>
        <p:spPr>
          <a:xfrm>
            <a:off x="7290233" y="1347053"/>
            <a:ext cx="313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C000"/>
                </a:solidFill>
              </a:rPr>
              <a:t>Offered as CRD(s) and Services</a:t>
            </a:r>
            <a:endParaRPr lang="en-US" b="1" dirty="0">
              <a:solidFill>
                <a:srgbClr val="FFC000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E904FD4-CD9F-D463-2411-2692A8B8AD12}"/>
              </a:ext>
            </a:extLst>
          </p:cNvPr>
          <p:cNvCxnSpPr/>
          <p:nvPr/>
        </p:nvCxnSpPr>
        <p:spPr>
          <a:xfrm>
            <a:off x="129786" y="3671165"/>
            <a:ext cx="12062214" cy="0"/>
          </a:xfrm>
          <a:prstGeom prst="line">
            <a:avLst/>
          </a:prstGeom>
          <a:ln w="476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1968BFA-E87D-1D4D-0C23-597AA935D2C6}"/>
              </a:ext>
            </a:extLst>
          </p:cNvPr>
          <p:cNvSpPr txBox="1"/>
          <p:nvPr/>
        </p:nvSpPr>
        <p:spPr>
          <a:xfrm>
            <a:off x="411244" y="5565117"/>
            <a:ext cx="239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C000"/>
                </a:solidFill>
              </a:rPr>
              <a:t>Azure Functional App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3080" name="Picture 8" descr="Azure_Functions - Greenfinch Technology">
            <a:extLst>
              <a:ext uri="{FF2B5EF4-FFF2-40B4-BE49-F238E27FC236}">
                <a16:creationId xmlns:a16="http://schemas.microsoft.com/office/drawing/2014/main" id="{5160ADED-1CA2-519C-35A9-A0EA76AD2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20" y="4410249"/>
            <a:ext cx="851939" cy="8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osting Azure Functions in Google Cloud Run | Mikhail Shilkov">
            <a:extLst>
              <a:ext uri="{FF2B5EF4-FFF2-40B4-BE49-F238E27FC236}">
                <a16:creationId xmlns:a16="http://schemas.microsoft.com/office/drawing/2014/main" id="{845E04E0-43AE-BE95-9C78-0900EDD1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06" y="4632980"/>
            <a:ext cx="1847119" cy="92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Azure_Functions - Greenfinch Technology">
            <a:extLst>
              <a:ext uri="{FF2B5EF4-FFF2-40B4-BE49-F238E27FC236}">
                <a16:creationId xmlns:a16="http://schemas.microsoft.com/office/drawing/2014/main" id="{1DBD97E1-F944-D065-31F2-91846818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74" y="4975881"/>
            <a:ext cx="801964" cy="80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Azure_Functions - Greenfinch Technology">
            <a:extLst>
              <a:ext uri="{FF2B5EF4-FFF2-40B4-BE49-F238E27FC236}">
                <a16:creationId xmlns:a16="http://schemas.microsoft.com/office/drawing/2014/main" id="{05946AFA-3F1C-1AC5-F19D-8B1D63AD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89" y="4367860"/>
            <a:ext cx="851939" cy="8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Azure_Functions - Greenfinch Technology">
            <a:extLst>
              <a:ext uri="{FF2B5EF4-FFF2-40B4-BE49-F238E27FC236}">
                <a16:creationId xmlns:a16="http://schemas.microsoft.com/office/drawing/2014/main" id="{E517DC2D-3FB2-DE5B-15B0-8148BD159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43" y="4933492"/>
            <a:ext cx="801964" cy="80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8CEF58D-479E-6884-5E83-11000CFDB907}"/>
              </a:ext>
            </a:extLst>
          </p:cNvPr>
          <p:cNvSpPr txBox="1"/>
          <p:nvPr/>
        </p:nvSpPr>
        <p:spPr>
          <a:xfrm>
            <a:off x="2859778" y="4660617"/>
            <a:ext cx="1274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C000"/>
                </a:solidFill>
              </a:rPr>
              <a:t>Functions </a:t>
            </a:r>
          </a:p>
          <a:p>
            <a:r>
              <a:rPr lang="en-IE" b="1" dirty="0">
                <a:solidFill>
                  <a:srgbClr val="FFC000"/>
                </a:solidFill>
              </a:rPr>
              <a:t>Under Application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9F583A-4352-164B-7072-39BE60DEC66E}"/>
              </a:ext>
            </a:extLst>
          </p:cNvPr>
          <p:cNvSpPr txBox="1"/>
          <p:nvPr/>
        </p:nvSpPr>
        <p:spPr>
          <a:xfrm>
            <a:off x="4345650" y="4442588"/>
            <a:ext cx="501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C000"/>
                </a:solidFill>
              </a:rPr>
              <a:t>No extra components need to be preinstalled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4DD82-96CD-6605-1C09-50E12C7E14BD}"/>
              </a:ext>
            </a:extLst>
          </p:cNvPr>
          <p:cNvSpPr txBox="1"/>
          <p:nvPr/>
        </p:nvSpPr>
        <p:spPr>
          <a:xfrm>
            <a:off x="4345650" y="4899504"/>
            <a:ext cx="466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 Application run in a containers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2A22D2-9852-1FD0-A0F1-EDDD05D61F98}"/>
              </a:ext>
            </a:extLst>
          </p:cNvPr>
          <p:cNvSpPr txBox="1"/>
          <p:nvPr/>
        </p:nvSpPr>
        <p:spPr>
          <a:xfrm>
            <a:off x="4345650" y="5389565"/>
            <a:ext cx="7247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Various Plans are Available for Functional resources allocation.  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00EC56-39D5-1482-9256-9AA8ECBD6569}"/>
              </a:ext>
            </a:extLst>
          </p:cNvPr>
          <p:cNvSpPr txBox="1"/>
          <p:nvPr/>
        </p:nvSpPr>
        <p:spPr>
          <a:xfrm>
            <a:off x="4345650" y="5867970"/>
            <a:ext cx="547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Example :  the default Consumption Plan offers </a:t>
            </a:r>
          </a:p>
          <a:p>
            <a:r>
              <a:rPr lang="en-IE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- 1 CPU and  1.5 GB, 5 GB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B89DE6-54DE-1A48-5871-E45E6E5AE3FC}"/>
              </a:ext>
            </a:extLst>
          </p:cNvPr>
          <p:cNvSpPr txBox="1"/>
          <p:nvPr/>
        </p:nvSpPr>
        <p:spPr>
          <a:xfrm>
            <a:off x="7322457" y="1670492"/>
            <a:ext cx="54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C000"/>
                </a:solidFill>
              </a:rPr>
              <a:t>Serving Orchestrates the POD(s)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923793B5-1A00-ABC9-B3A1-C0B039540CF0}"/>
              </a:ext>
            </a:extLst>
          </p:cNvPr>
          <p:cNvSpPr/>
          <p:nvPr/>
        </p:nvSpPr>
        <p:spPr>
          <a:xfrm>
            <a:off x="5698671" y="969235"/>
            <a:ext cx="589904" cy="367023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pod</a:t>
            </a:r>
            <a:endParaRPr lang="en-US" sz="1400" dirty="0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9263982E-D80B-2A0D-D4FD-E3011BDD31A3}"/>
              </a:ext>
            </a:extLst>
          </p:cNvPr>
          <p:cNvSpPr/>
          <p:nvPr/>
        </p:nvSpPr>
        <p:spPr>
          <a:xfrm>
            <a:off x="5720441" y="1448910"/>
            <a:ext cx="546364" cy="367023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00" dirty="0"/>
              <a:t>pod</a:t>
            </a:r>
            <a:endParaRPr lang="en-US" sz="1200" dirty="0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E6FEFE2C-88C7-A91B-96D2-75471EE32701}"/>
              </a:ext>
            </a:extLst>
          </p:cNvPr>
          <p:cNvSpPr/>
          <p:nvPr/>
        </p:nvSpPr>
        <p:spPr>
          <a:xfrm>
            <a:off x="5671171" y="1935442"/>
            <a:ext cx="589904" cy="367023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pod</a:t>
            </a:r>
            <a:endParaRPr lang="en-US" sz="1400" dirty="0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64B54675-70A9-FE0F-8EA2-2DEAC558AC33}"/>
              </a:ext>
            </a:extLst>
          </p:cNvPr>
          <p:cNvSpPr/>
          <p:nvPr/>
        </p:nvSpPr>
        <p:spPr>
          <a:xfrm>
            <a:off x="5671171" y="2471685"/>
            <a:ext cx="546364" cy="367023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00" dirty="0"/>
              <a:t>pod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E8D1EC-A18D-0BCC-9686-2C0E2932D214}"/>
              </a:ext>
            </a:extLst>
          </p:cNvPr>
          <p:cNvSpPr/>
          <p:nvPr/>
        </p:nvSpPr>
        <p:spPr>
          <a:xfrm>
            <a:off x="6922287" y="2373399"/>
            <a:ext cx="2314899" cy="11135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7EEF48-321A-27C4-EA1B-170B97050AEF}"/>
              </a:ext>
            </a:extLst>
          </p:cNvPr>
          <p:cNvSpPr/>
          <p:nvPr/>
        </p:nvSpPr>
        <p:spPr>
          <a:xfrm>
            <a:off x="7274379" y="2414608"/>
            <a:ext cx="1696152" cy="75076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b="1" dirty="0"/>
              <a:t>Application Code + Runtime </a:t>
            </a:r>
            <a:r>
              <a:rPr lang="en-IE" sz="2000" b="1" dirty="0"/>
              <a:t>Container</a:t>
            </a:r>
            <a:endParaRPr lang="en-US" sz="1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0AB72-2EE2-E7FD-EB11-59AB276F2F45}"/>
              </a:ext>
            </a:extLst>
          </p:cNvPr>
          <p:cNvSpPr/>
          <p:nvPr/>
        </p:nvSpPr>
        <p:spPr>
          <a:xfrm rot="5400000">
            <a:off x="6658457" y="2611749"/>
            <a:ext cx="750768" cy="3088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/>
              <a:t>envoy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F34C3C-11CC-3F9F-A998-DFBBDAC6A088}"/>
              </a:ext>
            </a:extLst>
          </p:cNvPr>
          <p:cNvSpPr/>
          <p:nvPr/>
        </p:nvSpPr>
        <p:spPr>
          <a:xfrm>
            <a:off x="6879407" y="3200709"/>
            <a:ext cx="953788" cy="2439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/>
              <a:t>Queue</a:t>
            </a:r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84AD398-047C-27A0-4DA9-CE3A7F6929C8}"/>
              </a:ext>
            </a:extLst>
          </p:cNvPr>
          <p:cNvSpPr/>
          <p:nvPr/>
        </p:nvSpPr>
        <p:spPr>
          <a:xfrm>
            <a:off x="6217535" y="2618528"/>
            <a:ext cx="575767" cy="19606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BFAD7F-8D51-3B15-D922-EEF0AFB2691E}"/>
              </a:ext>
            </a:extLst>
          </p:cNvPr>
          <p:cNvSpPr txBox="1"/>
          <p:nvPr/>
        </p:nvSpPr>
        <p:spPr>
          <a:xfrm>
            <a:off x="9423691" y="2217505"/>
            <a:ext cx="267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C000"/>
                </a:solidFill>
              </a:rPr>
              <a:t>Each Pod Container has Application Runtime, with </a:t>
            </a:r>
            <a:r>
              <a:rPr lang="en-IE" b="1" i="1" dirty="0">
                <a:solidFill>
                  <a:srgbClr val="FFC000"/>
                </a:solidFill>
              </a:rPr>
              <a:t>Sidecars</a:t>
            </a:r>
            <a:r>
              <a:rPr lang="en-IE" b="1" dirty="0">
                <a:solidFill>
                  <a:srgbClr val="FFC000"/>
                </a:solidFill>
              </a:rPr>
              <a:t> for Serving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006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D992C0-9753-7B83-FD7C-EFA7E63D2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92" y="0"/>
            <a:ext cx="8813636" cy="759531"/>
          </a:xfrm>
        </p:spPr>
        <p:txBody>
          <a:bodyPr>
            <a:normAutofit fontScale="90000"/>
          </a:bodyPr>
          <a:lstStyle/>
          <a:p>
            <a:pPr algn="l"/>
            <a:r>
              <a:rPr lang="en-IE" b="1" dirty="0">
                <a:latin typeface="Arial Rounded MT Bold" panose="020F0704030504030204" pitchFamily="34" charset="0"/>
              </a:rPr>
              <a:t>Deployment Overheads 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 descr="A diagram of a software operation&#10;&#10;Description automatically generated">
            <a:extLst>
              <a:ext uri="{FF2B5EF4-FFF2-40B4-BE49-F238E27FC236}">
                <a16:creationId xmlns:a16="http://schemas.microsoft.com/office/drawing/2014/main" id="{C7C0A615-3A22-495F-CBBF-B30D909BFF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" t="12610" r="1968" b="2879"/>
          <a:stretch/>
        </p:blipFill>
        <p:spPr>
          <a:xfrm>
            <a:off x="210000" y="827178"/>
            <a:ext cx="11772000" cy="579600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0923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7839661-BF1B-84CE-B0D8-17189EB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5" t="4197" r="4218" b="3419"/>
          <a:stretch/>
        </p:blipFill>
        <p:spPr>
          <a:xfrm>
            <a:off x="4420332" y="1064361"/>
            <a:ext cx="6393185" cy="54357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" descr="DevOps toolchain - Wikipedia">
            <a:extLst>
              <a:ext uri="{FF2B5EF4-FFF2-40B4-BE49-F238E27FC236}">
                <a16:creationId xmlns:a16="http://schemas.microsoft.com/office/drawing/2014/main" id="{AF964EC8-AE3F-F776-D4EF-E6045D37C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54" y="3872687"/>
            <a:ext cx="2641808" cy="125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 - Logo Downloads">
            <a:extLst>
              <a:ext uri="{FF2B5EF4-FFF2-40B4-BE49-F238E27FC236}">
                <a16:creationId xmlns:a16="http://schemas.microsoft.com/office/drawing/2014/main" id="{76D706C7-B286-1B3F-FCD9-ECC38D87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5" y="1325455"/>
            <a:ext cx="1320626" cy="132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C8966F-6B55-3C95-C34B-2B8F837C02EF}"/>
              </a:ext>
            </a:extLst>
          </p:cNvPr>
          <p:cNvSpPr txBox="1"/>
          <p:nvPr/>
        </p:nvSpPr>
        <p:spPr>
          <a:xfrm>
            <a:off x="136514" y="2383064"/>
            <a:ext cx="2413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GIT Repository</a:t>
            </a:r>
          </a:p>
          <a:p>
            <a:r>
              <a:rPr lang="en-IE" sz="1600" dirty="0"/>
              <a:t>(Functional Source Code)</a:t>
            </a:r>
            <a:endParaRPr lang="en-US" sz="1600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8CC20AE-FD2A-C9B1-3468-4894763C5E80}"/>
              </a:ext>
            </a:extLst>
          </p:cNvPr>
          <p:cNvCxnSpPr>
            <a:cxnSpLocks/>
            <a:stCxn id="7174" idx="3"/>
          </p:cNvCxnSpPr>
          <p:nvPr/>
        </p:nvCxnSpPr>
        <p:spPr>
          <a:xfrm>
            <a:off x="1457141" y="1985768"/>
            <a:ext cx="4865600" cy="2022164"/>
          </a:xfrm>
          <a:prstGeom prst="bentConnector3">
            <a:avLst/>
          </a:prstGeom>
          <a:ln w="31750">
            <a:solidFill>
              <a:schemeClr val="accent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A6293B3-2C96-1D78-A3E2-193735809284}"/>
              </a:ext>
            </a:extLst>
          </p:cNvPr>
          <p:cNvCxnSpPr>
            <a:cxnSpLocks/>
          </p:cNvCxnSpPr>
          <p:nvPr/>
        </p:nvCxnSpPr>
        <p:spPr>
          <a:xfrm flipV="1">
            <a:off x="3005862" y="4092498"/>
            <a:ext cx="3316879" cy="481588"/>
          </a:xfrm>
          <a:prstGeom prst="bentConnector3">
            <a:avLst>
              <a:gd name="adj1" fmla="val 69499"/>
            </a:avLst>
          </a:prstGeom>
          <a:ln w="31750">
            <a:solidFill>
              <a:schemeClr val="accent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CCFC62-2488-184A-D1BC-5AD9F5225844}"/>
              </a:ext>
            </a:extLst>
          </p:cNvPr>
          <p:cNvSpPr txBox="1"/>
          <p:nvPr/>
        </p:nvSpPr>
        <p:spPr>
          <a:xfrm>
            <a:off x="259571" y="5209379"/>
            <a:ext cx="23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DevOps Pipeline</a:t>
            </a:r>
            <a:endParaRPr lang="en-US" dirty="0"/>
          </a:p>
        </p:txBody>
      </p:sp>
      <p:sp>
        <p:nvSpPr>
          <p:cNvPr id="38" name="Title 5">
            <a:extLst>
              <a:ext uri="{FF2B5EF4-FFF2-40B4-BE49-F238E27FC236}">
                <a16:creationId xmlns:a16="http://schemas.microsoft.com/office/drawing/2014/main" id="{B3280EED-774C-4079-67AC-61DAE7FA3540}"/>
              </a:ext>
            </a:extLst>
          </p:cNvPr>
          <p:cNvSpPr txBox="1">
            <a:spLocks/>
          </p:cNvSpPr>
          <p:nvPr/>
        </p:nvSpPr>
        <p:spPr>
          <a:xfrm>
            <a:off x="70792" y="0"/>
            <a:ext cx="8813636" cy="759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>
                <a:latin typeface="Arial Rounded MT Bold" panose="020F0704030504030204" pitchFamily="34" charset="0"/>
              </a:rPr>
              <a:t>Deployment Overheads 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28DA3A-1450-D772-BDDF-A2F0AB85BB05}"/>
              </a:ext>
            </a:extLst>
          </p:cNvPr>
          <p:cNvGrpSpPr/>
          <p:nvPr/>
        </p:nvGrpSpPr>
        <p:grpSpPr>
          <a:xfrm>
            <a:off x="8256171" y="1064361"/>
            <a:ext cx="2557346" cy="608069"/>
            <a:chOff x="8207093" y="2270007"/>
            <a:chExt cx="2520269" cy="707379"/>
          </a:xfrm>
        </p:grpSpPr>
        <p:pic>
          <p:nvPicPr>
            <p:cNvPr id="40" name="Picture 6" descr="Azure Function">
              <a:extLst>
                <a:ext uri="{FF2B5EF4-FFF2-40B4-BE49-F238E27FC236}">
                  <a16:creationId xmlns:a16="http://schemas.microsoft.com/office/drawing/2014/main" id="{5EF582C7-6721-0EA7-F756-BCD2A2AFF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9974" y="2270007"/>
              <a:ext cx="1347388" cy="707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41" name="Picture 4" descr="Microsoft azure logo - Social media &amp; Logos Icons">
              <a:extLst>
                <a:ext uri="{FF2B5EF4-FFF2-40B4-BE49-F238E27FC236}">
                  <a16:creationId xmlns:a16="http://schemas.microsoft.com/office/drawing/2014/main" id="{AAE95A83-0644-75E4-7600-0670C581F2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16" b="7972"/>
            <a:stretch/>
          </p:blipFill>
          <p:spPr bwMode="auto">
            <a:xfrm>
              <a:off x="8207093" y="2270008"/>
              <a:ext cx="1414755" cy="707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7875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D992C0-9753-7B83-FD7C-EFA7E63D2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658" y="306766"/>
            <a:ext cx="11208775" cy="507345"/>
          </a:xfrm>
        </p:spPr>
        <p:txBody>
          <a:bodyPr>
            <a:normAutofit fontScale="90000"/>
          </a:bodyPr>
          <a:lstStyle/>
          <a:p>
            <a:pPr algn="l"/>
            <a:r>
              <a:rPr lang="en-IE" b="1" dirty="0">
                <a:latin typeface="Arial Rounded MT Bold" panose="020F0704030504030204" pitchFamily="34" charset="0"/>
              </a:rPr>
              <a:t>Cold Start and Performance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pic>
        <p:nvPicPr>
          <p:cNvPr id="2" name="Picture 2" descr="Serverless applications in Kubernetes using Knative | ITNEXT">
            <a:extLst>
              <a:ext uri="{FF2B5EF4-FFF2-40B4-BE49-F238E27FC236}">
                <a16:creationId xmlns:a16="http://schemas.microsoft.com/office/drawing/2014/main" id="{8D918824-1646-647A-AEB1-CF9B8303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94" y="54579"/>
            <a:ext cx="1502580" cy="56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759ABA0-BAB7-B2DE-D447-49FC0AACA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" t="1150" r="-1331" b="-1150"/>
          <a:stretch/>
        </p:blipFill>
        <p:spPr>
          <a:xfrm>
            <a:off x="281994" y="814111"/>
            <a:ext cx="11298439" cy="6100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B1316E-BC39-15CD-C7C7-7F4BBBBB7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94" y="679034"/>
            <a:ext cx="11425860" cy="59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B19BF8-16CC-B7F6-6DF9-34D5A0442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2125"/>
          <a:stretch/>
        </p:blipFill>
        <p:spPr>
          <a:xfrm>
            <a:off x="115545" y="817987"/>
            <a:ext cx="11856434" cy="597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E0A70-E062-22EA-C180-423F7F0D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82" y="-327350"/>
            <a:ext cx="11540728" cy="1457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54609-6477-AB59-77F3-8D77353C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184" y="995641"/>
            <a:ext cx="2560542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7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9E0A70-E062-22EA-C180-423F7F0D6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0482" y="-327350"/>
            <a:ext cx="11540728" cy="145707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E28F840-0514-858F-1617-78874A3C9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5"/>
          <a:stretch/>
        </p:blipFill>
        <p:spPr>
          <a:xfrm>
            <a:off x="368957" y="734725"/>
            <a:ext cx="10001677" cy="591070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187B1C9-9481-B242-1476-431B081064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584575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187B1C9-9481-B242-1476-431B0810648F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2B4983C-4C1E-5EFB-E908-E052826F9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3849"/>
          <a:stretch/>
        </p:blipFill>
        <p:spPr>
          <a:xfrm>
            <a:off x="368958" y="621563"/>
            <a:ext cx="10089028" cy="6023869"/>
          </a:xfrm>
          <a:prstGeom prst="rect">
            <a:avLst/>
          </a:prstGeom>
        </p:spPr>
      </p:pic>
      <p:pic>
        <p:nvPicPr>
          <p:cNvPr id="2" name="Picture 2" descr="Serverless applications in Kubernetes using Knative | ITNEXT">
            <a:extLst>
              <a:ext uri="{FF2B5EF4-FFF2-40B4-BE49-F238E27FC236}">
                <a16:creationId xmlns:a16="http://schemas.microsoft.com/office/drawing/2014/main" id="{18167954-ED0E-E6A4-2A07-617D7014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132" y="0"/>
            <a:ext cx="1502580" cy="56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30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20423</TotalTime>
  <Words>556</Words>
  <Application>Microsoft Office PowerPoint</Application>
  <PresentationFormat>Widescreen</PresentationFormat>
  <Paragraphs>101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Arial Rounded MT Bold</vt:lpstr>
      <vt:lpstr>Calibri</vt:lpstr>
      <vt:lpstr>Calibri Light</vt:lpstr>
      <vt:lpstr>Wingdings</vt:lpstr>
      <vt:lpstr>Office Theme</vt:lpstr>
      <vt:lpstr>Acrobat Document</vt:lpstr>
      <vt:lpstr>(Serverless Technologies)  ( Msc DevOps - Research Project)</vt:lpstr>
      <vt:lpstr>Objectives</vt:lpstr>
      <vt:lpstr>Research Lab Setup</vt:lpstr>
      <vt:lpstr>Technology Distinction</vt:lpstr>
      <vt:lpstr>Deployment Overheads </vt:lpstr>
      <vt:lpstr>PowerPoint Presentation</vt:lpstr>
      <vt:lpstr>Cold Start and Performance</vt:lpstr>
      <vt:lpstr>PowerPoint Presentation</vt:lpstr>
      <vt:lpstr>PowerPoint Presentation</vt:lpstr>
      <vt:lpstr>PowerPoint Presentation</vt:lpstr>
      <vt:lpstr>PowerPoint Presentation</vt:lpstr>
      <vt:lpstr>Cost Analysis</vt:lpstr>
      <vt:lpstr>Cost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Knative: Lab Experience</dc:title>
  <dc:creator>ALTESMIN LIMITED</dc:creator>
  <cp:lastModifiedBy>ALTESMIN LIMITED</cp:lastModifiedBy>
  <cp:revision>20</cp:revision>
  <dcterms:created xsi:type="dcterms:W3CDTF">2023-10-15T00:21:30Z</dcterms:created>
  <dcterms:modified xsi:type="dcterms:W3CDTF">2023-11-09T06:43:52Z</dcterms:modified>
</cp:coreProperties>
</file>